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302" r:id="rId36"/>
    <p:sldId id="297" r:id="rId37"/>
    <p:sldId id="300" r:id="rId38"/>
    <p:sldId id="298" r:id="rId39"/>
    <p:sldId id="303" r:id="rId40"/>
    <p:sldId id="299" r:id="rId41"/>
    <p:sldId id="304" r:id="rId42"/>
    <p:sldId id="301" r:id="rId43"/>
    <p:sldId id="305" r:id="rId44"/>
    <p:sldId id="308" r:id="rId45"/>
    <p:sldId id="307" r:id="rId46"/>
    <p:sldId id="306" r:id="rId47"/>
    <p:sldId id="309" r:id="rId48"/>
    <p:sldId id="283" r:id="rId49"/>
    <p:sldId id="272" r:id="rId50"/>
    <p:sldId id="269" r:id="rId51"/>
    <p:sldId id="270" r:id="rId52"/>
    <p:sldId id="27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5" autoAdjust="0"/>
    <p:restoredTop sz="94619" autoAdjust="0"/>
  </p:normalViewPr>
  <p:slideViewPr>
    <p:cSldViewPr snapToGrid="0">
      <p:cViewPr varScale="1">
        <p:scale>
          <a:sx n="121" d="100"/>
          <a:sy n="121" d="100"/>
        </p:scale>
        <p:origin x="18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3/5/2021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3/5/2021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3/5/2021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3/5/2021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3/5/2021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8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4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8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hyperlink" Target="https://docs.microsoft.com/en-us/azure/architecture/solution-ideas/articles/energy-supply-optimizati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towardsdatascience.com/designing-an-energy-arbitrage-strategy-with-linear-programming-f60734fe988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p:cNvCxnSpPr>
          <p:nvPr/>
        </p:nvCxnSpPr>
        <p:spPr>
          <a:xfrm rot="5400000" flipH="1" flipV="1">
            <a:off x="6001659" y="1479889"/>
            <a:ext cx="188684" cy="3655430"/>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7923716" y="2811224"/>
            <a:ext cx="3036336"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1346" y="377393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808" y="3552834"/>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81841" y="3427470"/>
            <a:ext cx="780553" cy="780553"/>
          </a:xfrm>
          <a:prstGeom prst="rect">
            <a:avLst/>
          </a:prstGeom>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Task 0</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4" name="Picture 3">
            <a:extLst>
              <a:ext uri="{FF2B5EF4-FFF2-40B4-BE49-F238E27FC236}">
                <a16:creationId xmlns:a16="http://schemas.microsoft.com/office/drawing/2014/main" id="{9F17F031-E45D-455A-BA79-B4BC8C439151}"/>
              </a:ext>
            </a:extLst>
          </p:cNvPr>
          <p:cNvPicPr>
            <a:picLocks noChangeAspect="1"/>
          </p:cNvPicPr>
          <p:nvPr/>
        </p:nvPicPr>
        <p:blipFill>
          <a:blip r:embed="rId2"/>
          <a:stretch>
            <a:fillRect/>
          </a:stretch>
        </p:blipFill>
        <p:spPr>
          <a:xfrm>
            <a:off x="4992799" y="642594"/>
            <a:ext cx="6471491" cy="5635257"/>
          </a:xfrm>
          <a:prstGeom prst="rect">
            <a:avLst/>
          </a:prstGeom>
          <a:solidFill>
            <a:schemeClr val="bg1"/>
          </a:solidFill>
        </p:spPr>
      </p:pic>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1 Results</a:t>
            </a:r>
          </a:p>
        </p:txBody>
      </p:sp>
      <p:pic>
        <p:nvPicPr>
          <p:cNvPr id="5" name="Picture 4">
            <a:extLst>
              <a:ext uri="{FF2B5EF4-FFF2-40B4-BE49-F238E27FC236}">
                <a16:creationId xmlns:a16="http://schemas.microsoft.com/office/drawing/2014/main" id="{D29AE971-CD7D-46A4-87E8-CDB579425D42}"/>
              </a:ext>
            </a:extLst>
          </p:cNvPr>
          <p:cNvPicPr>
            <a:picLocks noChangeAspect="1"/>
          </p:cNvPicPr>
          <p:nvPr/>
        </p:nvPicPr>
        <p:blipFill>
          <a:blip r:embed="rId2"/>
          <a:stretch>
            <a:fillRect/>
          </a:stretch>
        </p:blipFill>
        <p:spPr>
          <a:xfrm>
            <a:off x="4799023" y="951598"/>
            <a:ext cx="6789965" cy="4978135"/>
          </a:xfrm>
          <a:prstGeom prst="rect">
            <a:avLst/>
          </a:prstGeom>
          <a:solidFill>
            <a:schemeClr val="bg1"/>
          </a:solidFill>
        </p:spPr>
      </p:pic>
      <p:sp>
        <p:nvSpPr>
          <p:cNvPr id="6" name="Content Placeholder 2">
            <a:extLst>
              <a:ext uri="{FF2B5EF4-FFF2-40B4-BE49-F238E27FC236}">
                <a16:creationId xmlns:a16="http://schemas.microsoft.com/office/drawing/2014/main" id="{ABD5E8F7-8984-4D54-BF8F-7F2222437AC5}"/>
              </a:ext>
            </a:extLst>
          </p:cNvPr>
          <p:cNvSpPr>
            <a:spLocks noGrp="1"/>
          </p:cNvSpPr>
          <p:nvPr>
            <p:ph idx="1"/>
          </p:nvPr>
        </p:nvSpPr>
        <p:spPr>
          <a:xfrm>
            <a:off x="1132534" y="1891832"/>
            <a:ext cx="3059067" cy="3304483"/>
          </a:xfrm>
          <a:solidFill>
            <a:schemeClr val="bg1">
              <a:lumMod val="95000"/>
            </a:schemeClr>
          </a:solidFill>
        </p:spPr>
        <p:txBody>
          <a:bodyPr>
            <a:normAutofit/>
          </a:bodyPr>
          <a:lstStyle/>
          <a:p>
            <a:pPr marL="342900" indent="-342900">
              <a:buFont typeface="+mj-lt"/>
              <a:buAutoNum type="arabicPeriod"/>
            </a:pPr>
            <a:r>
              <a:rPr lang="en-GB" b="1" dirty="0"/>
              <a:t>Significant Drop in league position, from 8</a:t>
            </a:r>
            <a:r>
              <a:rPr lang="en-GB" b="1" baseline="30000" dirty="0"/>
              <a:t>th</a:t>
            </a:r>
            <a:r>
              <a:rPr lang="en-GB" b="1" dirty="0"/>
              <a:t> to 25</a:t>
            </a:r>
            <a:r>
              <a:rPr lang="en-GB" b="1" baseline="30000" dirty="0"/>
              <a:t>th</a:t>
            </a:r>
            <a:endParaRPr lang="en-GB" b="1" dirty="0"/>
          </a:p>
          <a:p>
            <a:pPr marL="342900" indent="-342900">
              <a:buFont typeface="+mj-lt"/>
              <a:buAutoNum type="arabicPeriod"/>
            </a:pPr>
            <a:r>
              <a:rPr lang="en-GB" b="1" dirty="0"/>
              <a:t>First  days of task we performed particularly badly</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67493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2</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2019-03-10 to 2019-03-16</a:t>
            </a:r>
            <a:endParaRPr lang="en-GB" dirty="0">
              <a:highlight>
                <a:srgbClr val="FFFF00"/>
              </a:highlight>
            </a:endParaRPr>
          </a:p>
        </p:txBody>
      </p:sp>
    </p:spTree>
    <p:extLst>
      <p:ext uri="{BB962C8B-B14F-4D97-AF65-F5344CB8AC3E}">
        <p14:creationId xmlns:p14="http://schemas.microsoft.com/office/powerpoint/2010/main" val="2196144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V3</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3">
            <a:alphaModFix amt="50000"/>
          </a:blip>
          <a:stretch>
            <a:fillRect/>
          </a:stretch>
        </p:blipFill>
        <p:spPr>
          <a:xfrm>
            <a:off x="1965438" y="1406284"/>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Solar model appears to be improving with extra data</a:t>
            </a:r>
          </a:p>
        </p:txBody>
      </p:sp>
      <p:pic>
        <p:nvPicPr>
          <p:cNvPr id="4" name="Picture 3">
            <a:extLst>
              <a:ext uri="{FF2B5EF4-FFF2-40B4-BE49-F238E27FC236}">
                <a16:creationId xmlns:a16="http://schemas.microsoft.com/office/drawing/2014/main" id="{D28E5B3D-9811-4621-923F-244C8E904A1E}"/>
              </a:ext>
            </a:extLst>
          </p:cNvPr>
          <p:cNvPicPr>
            <a:picLocks noChangeAspect="1"/>
          </p:cNvPicPr>
          <p:nvPr/>
        </p:nvPicPr>
        <p:blipFill>
          <a:blip r:embed="rId4"/>
          <a:stretch>
            <a:fillRect/>
          </a:stretch>
        </p:blipFill>
        <p:spPr>
          <a:xfrm>
            <a:off x="1073066" y="3016446"/>
            <a:ext cx="4473343" cy="1838608"/>
          </a:xfrm>
          <a:prstGeom prst="rect">
            <a:avLst/>
          </a:prstGeom>
        </p:spPr>
      </p:pic>
      <p:pic>
        <p:nvPicPr>
          <p:cNvPr id="6" name="Picture 5">
            <a:extLst>
              <a:ext uri="{FF2B5EF4-FFF2-40B4-BE49-F238E27FC236}">
                <a16:creationId xmlns:a16="http://schemas.microsoft.com/office/drawing/2014/main" id="{CD1285D5-B6BA-4BD4-9F1B-46E134120BEF}"/>
              </a:ext>
            </a:extLst>
          </p:cNvPr>
          <p:cNvPicPr>
            <a:picLocks noChangeAspect="1"/>
          </p:cNvPicPr>
          <p:nvPr/>
        </p:nvPicPr>
        <p:blipFill rotWithShape="1">
          <a:blip r:embed="rId5"/>
          <a:srcRect t="21396"/>
          <a:stretch/>
        </p:blipFill>
        <p:spPr>
          <a:xfrm>
            <a:off x="3410769" y="4455306"/>
            <a:ext cx="2914178" cy="1392456"/>
          </a:xfrm>
          <a:prstGeom prst="rect">
            <a:avLst/>
          </a:prstGeom>
        </p:spPr>
      </p:pic>
      <p:pic>
        <p:nvPicPr>
          <p:cNvPr id="8" name="Picture 7">
            <a:extLst>
              <a:ext uri="{FF2B5EF4-FFF2-40B4-BE49-F238E27FC236}">
                <a16:creationId xmlns:a16="http://schemas.microsoft.com/office/drawing/2014/main" id="{B2650B4C-AB6F-433B-9716-8BF937C55B65}"/>
              </a:ext>
            </a:extLst>
          </p:cNvPr>
          <p:cNvPicPr>
            <a:picLocks noChangeAspect="1"/>
          </p:cNvPicPr>
          <p:nvPr/>
        </p:nvPicPr>
        <p:blipFill>
          <a:blip r:embed="rId6"/>
          <a:stretch>
            <a:fillRect/>
          </a:stretch>
        </p:blipFill>
        <p:spPr>
          <a:xfrm>
            <a:off x="6517179" y="2610770"/>
            <a:ext cx="4938407" cy="3236992"/>
          </a:xfrm>
          <a:prstGeom prst="rect">
            <a:avLst/>
          </a:prstGeom>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7"/>
          <a:stretch>
            <a:fillRect/>
          </a:stretch>
        </p:blipFill>
        <p:spPr>
          <a:xfrm>
            <a:off x="2231329" y="1721335"/>
            <a:ext cx="5273058" cy="389882"/>
          </a:xfrm>
          <a:prstGeom prst="rect">
            <a:avLst/>
          </a:prstGeom>
        </p:spPr>
      </p:pic>
    </p:spTree>
    <p:extLst>
      <p:ext uri="{BB962C8B-B14F-4D97-AF65-F5344CB8AC3E}">
        <p14:creationId xmlns:p14="http://schemas.microsoft.com/office/powerpoint/2010/main" val="2380513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68448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056234"/>
          </a:xfrm>
        </p:spPr>
        <p:txBody>
          <a:bodyPr>
            <a:normAutofit/>
          </a:bodyPr>
          <a:lstStyle/>
          <a:p>
            <a:r>
              <a:rPr lang="en-GB" sz="2800" dirty="0"/>
              <a:t>Forecast vs Actual Comparison - Task 1 Week</a:t>
            </a:r>
          </a:p>
        </p:txBody>
      </p:sp>
      <p:pic>
        <p:nvPicPr>
          <p:cNvPr id="4" name="Picture 3">
            <a:extLst>
              <a:ext uri="{FF2B5EF4-FFF2-40B4-BE49-F238E27FC236}">
                <a16:creationId xmlns:a16="http://schemas.microsoft.com/office/drawing/2014/main" id="{D5807B1D-AC23-483A-BF66-6FB6D895697C}"/>
              </a:ext>
            </a:extLst>
          </p:cNvPr>
          <p:cNvPicPr>
            <a:picLocks noChangeAspect="1"/>
          </p:cNvPicPr>
          <p:nvPr/>
        </p:nvPicPr>
        <p:blipFill>
          <a:blip r:embed="rId2"/>
          <a:stretch>
            <a:fillRect/>
          </a:stretch>
        </p:blipFill>
        <p:spPr>
          <a:xfrm>
            <a:off x="781970" y="1515391"/>
            <a:ext cx="8493945" cy="4700015"/>
          </a:xfrm>
          <a:prstGeom prst="rect">
            <a:avLst/>
          </a:prstGeom>
        </p:spPr>
      </p:pic>
      <p:sp>
        <p:nvSpPr>
          <p:cNvPr id="3" name="Oval 2">
            <a:extLst>
              <a:ext uri="{FF2B5EF4-FFF2-40B4-BE49-F238E27FC236}">
                <a16:creationId xmlns:a16="http://schemas.microsoft.com/office/drawing/2014/main" id="{FE551DB0-8B4E-499E-9955-DE1694366CF9}"/>
              </a:ext>
            </a:extLst>
          </p:cNvPr>
          <p:cNvSpPr/>
          <p:nvPr/>
        </p:nvSpPr>
        <p:spPr>
          <a:xfrm>
            <a:off x="2540082" y="5121891"/>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DCED483-DA7E-476A-B288-54CF045B9B52}"/>
              </a:ext>
            </a:extLst>
          </p:cNvPr>
          <p:cNvSpPr/>
          <p:nvPr/>
        </p:nvSpPr>
        <p:spPr>
          <a:xfrm>
            <a:off x="1501928" y="5121890"/>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7D77AB75-D3F0-4DA6-8077-ABF3541E88FE}"/>
              </a:ext>
            </a:extLst>
          </p:cNvPr>
          <p:cNvSpPr/>
          <p:nvPr/>
        </p:nvSpPr>
        <p:spPr>
          <a:xfrm>
            <a:off x="3691233" y="5121889"/>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A74DF5-D985-4E83-93C1-27207DE91E9D}"/>
              </a:ext>
            </a:extLst>
          </p:cNvPr>
          <p:cNvSpPr txBox="1"/>
          <p:nvPr/>
        </p:nvSpPr>
        <p:spPr>
          <a:xfrm>
            <a:off x="1319038" y="4736539"/>
            <a:ext cx="3194094" cy="430887"/>
          </a:xfrm>
          <a:prstGeom prst="rect">
            <a:avLst/>
          </a:prstGeom>
          <a:noFill/>
        </p:spPr>
        <p:txBody>
          <a:bodyPr wrap="square" rtlCol="0">
            <a:spAutoFit/>
          </a:bodyPr>
          <a:lstStyle/>
          <a:p>
            <a:r>
              <a:rPr lang="en-GB" sz="1050" dirty="0">
                <a:solidFill>
                  <a:srgbClr val="FF0000"/>
                </a:solidFill>
              </a:rPr>
              <a:t>Poor Solar Forecast for days 1 to 3, errors in peaks not shoulders</a:t>
            </a:r>
          </a:p>
        </p:txBody>
      </p:sp>
      <p:sp>
        <p:nvSpPr>
          <p:cNvPr id="9" name="Oval 8">
            <a:extLst>
              <a:ext uri="{FF2B5EF4-FFF2-40B4-BE49-F238E27FC236}">
                <a16:creationId xmlns:a16="http://schemas.microsoft.com/office/drawing/2014/main" id="{0D505E3C-03DA-42EA-86ED-9B95375A6A38}"/>
              </a:ext>
            </a:extLst>
          </p:cNvPr>
          <p:cNvSpPr/>
          <p:nvPr/>
        </p:nvSpPr>
        <p:spPr>
          <a:xfrm>
            <a:off x="4830811"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EAA001C-3998-47F7-8344-294904E62668}"/>
              </a:ext>
            </a:extLst>
          </p:cNvPr>
          <p:cNvSpPr/>
          <p:nvPr/>
        </p:nvSpPr>
        <p:spPr>
          <a:xfrm>
            <a:off x="5968299"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C692838-2795-4FE8-A9A1-078E2888E6C8}"/>
              </a:ext>
            </a:extLst>
          </p:cNvPr>
          <p:cNvSpPr/>
          <p:nvPr/>
        </p:nvSpPr>
        <p:spPr>
          <a:xfrm>
            <a:off x="8182829" y="5437198"/>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48748AC-AE4A-4786-A679-7FB10880FBB1}"/>
              </a:ext>
            </a:extLst>
          </p:cNvPr>
          <p:cNvSpPr txBox="1"/>
          <p:nvPr/>
        </p:nvSpPr>
        <p:spPr>
          <a:xfrm>
            <a:off x="5968299" y="4469393"/>
            <a:ext cx="3194094" cy="253916"/>
          </a:xfrm>
          <a:prstGeom prst="rect">
            <a:avLst/>
          </a:prstGeom>
          <a:noFill/>
        </p:spPr>
        <p:txBody>
          <a:bodyPr wrap="square" rtlCol="0">
            <a:spAutoFit/>
          </a:bodyPr>
          <a:lstStyle/>
          <a:p>
            <a:r>
              <a:rPr lang="en-GB" sz="1050" dirty="0">
                <a:solidFill>
                  <a:srgbClr val="FF0000"/>
                </a:solidFill>
              </a:rPr>
              <a:t>Possible 1 hour offset in forecast vs actual</a:t>
            </a:r>
          </a:p>
        </p:txBody>
      </p:sp>
      <p:cxnSp>
        <p:nvCxnSpPr>
          <p:cNvPr id="14" name="Straight Arrow Connector 13">
            <a:extLst>
              <a:ext uri="{FF2B5EF4-FFF2-40B4-BE49-F238E27FC236}">
                <a16:creationId xmlns:a16="http://schemas.microsoft.com/office/drawing/2014/main" id="{D371C23B-6429-49ED-9ECC-714A1C63457C}"/>
              </a:ext>
            </a:extLst>
          </p:cNvPr>
          <p:cNvCxnSpPr>
            <a:endCxn id="10" idx="7"/>
          </p:cNvCxnSpPr>
          <p:nvPr/>
        </p:nvCxnSpPr>
        <p:spPr>
          <a:xfrm flipH="1">
            <a:off x="6186297" y="4736539"/>
            <a:ext cx="195584" cy="741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E59E31F-3109-4D48-BDBC-9FA680CB8E7E}"/>
              </a:ext>
            </a:extLst>
          </p:cNvPr>
          <p:cNvCxnSpPr>
            <a:cxnSpLocks/>
            <a:stCxn id="12" idx="2"/>
          </p:cNvCxnSpPr>
          <p:nvPr/>
        </p:nvCxnSpPr>
        <p:spPr>
          <a:xfrm>
            <a:off x="7565346" y="4723309"/>
            <a:ext cx="729370" cy="727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4AC6948-09D3-4782-A084-DCBB1838ED42}"/>
              </a:ext>
            </a:extLst>
          </p:cNvPr>
          <p:cNvSpPr/>
          <p:nvPr/>
        </p:nvSpPr>
        <p:spPr>
          <a:xfrm>
            <a:off x="7070845" y="5437197"/>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18D566EE-F466-4D5A-B8C9-47100A88ECF5}"/>
              </a:ext>
            </a:extLst>
          </p:cNvPr>
          <p:cNvCxnSpPr>
            <a:cxnSpLocks/>
            <a:endCxn id="17" idx="0"/>
          </p:cNvCxnSpPr>
          <p:nvPr/>
        </p:nvCxnSpPr>
        <p:spPr>
          <a:xfrm>
            <a:off x="7198546" y="4723309"/>
            <a:ext cx="0" cy="713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9356CB-EE6B-46BA-AAAB-F843A2DDA1BE}"/>
              </a:ext>
            </a:extLst>
          </p:cNvPr>
          <p:cNvCxnSpPr>
            <a:cxnSpLocks/>
            <a:endCxn id="9" idx="7"/>
          </p:cNvCxnSpPr>
          <p:nvPr/>
        </p:nvCxnSpPr>
        <p:spPr>
          <a:xfrm flipH="1">
            <a:off x="5048809" y="4699662"/>
            <a:ext cx="1137488" cy="778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F4139A1-88A5-4CDB-B8EA-59598C5A6492}"/>
              </a:ext>
            </a:extLst>
          </p:cNvPr>
          <p:cNvSpPr/>
          <p:nvPr/>
        </p:nvSpPr>
        <p:spPr>
          <a:xfrm>
            <a:off x="1971740" y="3078440"/>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21F8F59-1C2F-40B8-8380-9AB9DEF5495F}"/>
              </a:ext>
            </a:extLst>
          </p:cNvPr>
          <p:cNvSpPr/>
          <p:nvPr/>
        </p:nvSpPr>
        <p:spPr>
          <a:xfrm>
            <a:off x="3024083"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13C9276-679D-4571-A090-ECE9748709EF}"/>
              </a:ext>
            </a:extLst>
          </p:cNvPr>
          <p:cNvSpPr/>
          <p:nvPr/>
        </p:nvSpPr>
        <p:spPr>
          <a:xfrm>
            <a:off x="4161045"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DAB25FCA-53AB-4193-BC25-4D6536D5C4F1}"/>
              </a:ext>
            </a:extLst>
          </p:cNvPr>
          <p:cNvSpPr txBox="1"/>
          <p:nvPr/>
        </p:nvSpPr>
        <p:spPr>
          <a:xfrm>
            <a:off x="2265988" y="2860919"/>
            <a:ext cx="2352731" cy="253916"/>
          </a:xfrm>
          <a:prstGeom prst="rect">
            <a:avLst/>
          </a:prstGeom>
          <a:noFill/>
        </p:spPr>
        <p:txBody>
          <a:bodyPr wrap="square" rtlCol="0">
            <a:spAutoFit/>
          </a:bodyPr>
          <a:lstStyle/>
          <a:p>
            <a:r>
              <a:rPr lang="en-GB" sz="1050" dirty="0">
                <a:solidFill>
                  <a:srgbClr val="FF0000"/>
                </a:solidFill>
              </a:rPr>
              <a:t>Under Forecast of Peak Demand</a:t>
            </a:r>
          </a:p>
        </p:txBody>
      </p:sp>
      <p:cxnSp>
        <p:nvCxnSpPr>
          <p:cNvPr id="28" name="Straight Arrow Connector 27">
            <a:extLst>
              <a:ext uri="{FF2B5EF4-FFF2-40B4-BE49-F238E27FC236}">
                <a16:creationId xmlns:a16="http://schemas.microsoft.com/office/drawing/2014/main" id="{8A0090B2-0A23-4525-A2CC-1994F2D637DB}"/>
              </a:ext>
            </a:extLst>
          </p:cNvPr>
          <p:cNvCxnSpPr>
            <a:cxnSpLocks/>
            <a:endCxn id="24" idx="6"/>
          </p:cNvCxnSpPr>
          <p:nvPr/>
        </p:nvCxnSpPr>
        <p:spPr>
          <a:xfrm flipH="1">
            <a:off x="2227141" y="3072214"/>
            <a:ext cx="310540" cy="145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0FE63E-38FB-44E3-844B-5BC29B98B289}"/>
              </a:ext>
            </a:extLst>
          </p:cNvPr>
          <p:cNvCxnSpPr>
            <a:cxnSpLocks/>
            <a:endCxn id="25" idx="2"/>
          </p:cNvCxnSpPr>
          <p:nvPr/>
        </p:nvCxnSpPr>
        <p:spPr>
          <a:xfrm>
            <a:off x="2774221" y="3069101"/>
            <a:ext cx="249862" cy="1423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AA68D7C-15D9-45E5-989B-6EF94C785632}"/>
              </a:ext>
            </a:extLst>
          </p:cNvPr>
          <p:cNvCxnSpPr>
            <a:cxnSpLocks/>
            <a:endCxn id="26" idx="2"/>
          </p:cNvCxnSpPr>
          <p:nvPr/>
        </p:nvCxnSpPr>
        <p:spPr>
          <a:xfrm>
            <a:off x="3571163" y="3078440"/>
            <a:ext cx="589882" cy="133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A6919417-973E-4FB0-8EEA-657837916A52}"/>
              </a:ext>
            </a:extLst>
          </p:cNvPr>
          <p:cNvSpPr>
            <a:spLocks noGrp="1"/>
          </p:cNvSpPr>
          <p:nvPr>
            <p:ph idx="1"/>
          </p:nvPr>
        </p:nvSpPr>
        <p:spPr>
          <a:xfrm>
            <a:off x="9589231" y="1539324"/>
            <a:ext cx="2071646" cy="3304483"/>
          </a:xfrm>
          <a:solidFill>
            <a:schemeClr val="bg1">
              <a:lumMod val="95000"/>
            </a:schemeClr>
          </a:solidFill>
        </p:spPr>
        <p:txBody>
          <a:bodyPr>
            <a:normAutofit/>
          </a:bodyPr>
          <a:lstStyle/>
          <a:p>
            <a:r>
              <a:rPr lang="en-GB" dirty="0"/>
              <a:t>Poor Task 1 results for days 1-3 explained via Forecast errors in both Solar and Demand</a:t>
            </a:r>
          </a:p>
          <a:p>
            <a:pPr marL="342900" indent="-342900">
              <a:buFont typeface="+mj-lt"/>
              <a:buAutoNum type="arabicPeriod"/>
            </a:pPr>
            <a:endParaRPr lang="en-GB" dirty="0"/>
          </a:p>
        </p:txBody>
      </p:sp>
    </p:spTree>
    <p:extLst>
      <p:ext uri="{BB962C8B-B14F-4D97-AF65-F5344CB8AC3E}">
        <p14:creationId xmlns:p14="http://schemas.microsoft.com/office/powerpoint/2010/main" val="335736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371600"/>
          </a:xfrm>
        </p:spPr>
        <p:txBody>
          <a:bodyPr>
            <a:normAutofit/>
          </a:bodyPr>
          <a:lstStyle/>
          <a:p>
            <a:r>
              <a:rPr lang="en-GB" sz="2800" dirty="0"/>
              <a:t>Forecast Model Back Test Comparison – Task 1 Week</a:t>
            </a:r>
          </a:p>
        </p:txBody>
      </p:sp>
      <p:pic>
        <p:nvPicPr>
          <p:cNvPr id="9" name="Picture 8">
            <a:extLst>
              <a:ext uri="{FF2B5EF4-FFF2-40B4-BE49-F238E27FC236}">
                <a16:creationId xmlns:a16="http://schemas.microsoft.com/office/drawing/2014/main" id="{6C0FD182-B0CF-425D-9109-7E4D5FA3CC25}"/>
              </a:ext>
            </a:extLst>
          </p:cNvPr>
          <p:cNvPicPr>
            <a:picLocks noChangeAspect="1"/>
          </p:cNvPicPr>
          <p:nvPr/>
        </p:nvPicPr>
        <p:blipFill>
          <a:blip r:embed="rId2"/>
          <a:stretch>
            <a:fillRect/>
          </a:stretch>
        </p:blipFill>
        <p:spPr>
          <a:xfrm>
            <a:off x="706996" y="1698224"/>
            <a:ext cx="8375476" cy="4517182"/>
          </a:xfrm>
          <a:prstGeom prst="rect">
            <a:avLst/>
          </a:prstGeom>
        </p:spPr>
      </p:pic>
      <p:sp>
        <p:nvSpPr>
          <p:cNvPr id="10" name="Content Placeholder 2">
            <a:extLst>
              <a:ext uri="{FF2B5EF4-FFF2-40B4-BE49-F238E27FC236}">
                <a16:creationId xmlns:a16="http://schemas.microsoft.com/office/drawing/2014/main" id="{CCB22EB9-4730-4604-B12D-F59BD634934E}"/>
              </a:ext>
            </a:extLst>
          </p:cNvPr>
          <p:cNvSpPr>
            <a:spLocks noGrp="1"/>
          </p:cNvSpPr>
          <p:nvPr>
            <p:ph idx="1"/>
          </p:nvPr>
        </p:nvSpPr>
        <p:spPr>
          <a:xfrm>
            <a:off x="9589231" y="1539324"/>
            <a:ext cx="2071646" cy="3304483"/>
          </a:xfrm>
          <a:solidFill>
            <a:schemeClr val="bg1">
              <a:lumMod val="95000"/>
            </a:schemeClr>
          </a:solidFill>
        </p:spPr>
        <p:txBody>
          <a:bodyPr>
            <a:normAutofit lnSpcReduction="10000"/>
          </a:bodyPr>
          <a:lstStyle/>
          <a:p>
            <a:r>
              <a:rPr lang="en-GB" dirty="0"/>
              <a:t>Big Variations for Task 1 forecast period from the different forecast models</a:t>
            </a:r>
          </a:p>
          <a:p>
            <a:r>
              <a:rPr lang="en-GB" dirty="0"/>
              <a:t>Latest Solar Model seems a much better fit for Task 1 data</a:t>
            </a:r>
          </a:p>
          <a:p>
            <a:r>
              <a:rPr lang="en-GB" dirty="0"/>
              <a:t>All models under forecast peak demand slightly for Task 1</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27286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9434-59D6-4A4C-8ED0-7A4A959F1E28}"/>
              </a:ext>
            </a:extLst>
          </p:cNvPr>
          <p:cNvSpPr>
            <a:spLocks noGrp="1"/>
          </p:cNvSpPr>
          <p:nvPr>
            <p:ph type="title"/>
          </p:nvPr>
        </p:nvSpPr>
        <p:spPr/>
        <p:txBody>
          <a:bodyPr>
            <a:normAutofit/>
          </a:bodyPr>
          <a:lstStyle/>
          <a:p>
            <a:r>
              <a:rPr lang="en-GB" sz="2800" dirty="0"/>
              <a:t>Battery Schedule vs Actual PV / Demand</a:t>
            </a:r>
          </a:p>
        </p:txBody>
      </p:sp>
      <p:sp>
        <p:nvSpPr>
          <p:cNvPr id="3" name="Content Placeholder 2">
            <a:extLst>
              <a:ext uri="{FF2B5EF4-FFF2-40B4-BE49-F238E27FC236}">
                <a16:creationId xmlns:a16="http://schemas.microsoft.com/office/drawing/2014/main" id="{41E6315C-EEB8-4ADF-AB66-493BEFAC8AF7}"/>
              </a:ext>
            </a:extLst>
          </p:cNvPr>
          <p:cNvSpPr>
            <a:spLocks noGrp="1"/>
          </p:cNvSpPr>
          <p:nvPr>
            <p:ph idx="1"/>
          </p:nvPr>
        </p:nvSpPr>
        <p:spPr/>
        <p:txBody>
          <a:bodyPr/>
          <a:lstStyle/>
          <a:p>
            <a:endParaRPr lang="en-GB" dirty="0"/>
          </a:p>
        </p:txBody>
      </p:sp>
      <p:sp>
        <p:nvSpPr>
          <p:cNvPr id="6" name="Content Placeholder 2">
            <a:extLst>
              <a:ext uri="{FF2B5EF4-FFF2-40B4-BE49-F238E27FC236}">
                <a16:creationId xmlns:a16="http://schemas.microsoft.com/office/drawing/2014/main" id="{749D7A5B-F8EA-4656-9675-8D6023BE5709}"/>
              </a:ext>
            </a:extLst>
          </p:cNvPr>
          <p:cNvSpPr txBox="1">
            <a:spLocks/>
          </p:cNvSpPr>
          <p:nvPr/>
        </p:nvSpPr>
        <p:spPr>
          <a:xfrm>
            <a:off x="9375871" y="572290"/>
            <a:ext cx="2071646" cy="3021618"/>
          </a:xfrm>
          <a:prstGeom prst="rect">
            <a:avLst/>
          </a:prstGeom>
          <a:solidFill>
            <a:schemeClr val="bg1">
              <a:lumMod val="95000"/>
            </a:schemeClr>
          </a:solidFill>
        </p:spPr>
        <p:txBody>
          <a:bodyPr vert="horz" lIns="91440" tIns="45720" rIns="91440" bIns="45720" rtlCol="0">
            <a:normAutofit fontScale="850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dirty="0"/>
              <a:t>Battery Schedule Task 1 vs Actual PV and Actual Demand</a:t>
            </a:r>
          </a:p>
          <a:p>
            <a:r>
              <a:rPr lang="en-GB" dirty="0"/>
              <a:t>Over forecast of PV peaks leads to charge from grid</a:t>
            </a:r>
          </a:p>
          <a:p>
            <a:r>
              <a:rPr lang="en-GB" dirty="0"/>
              <a:t>Under use of solar in ramping hours </a:t>
            </a:r>
          </a:p>
          <a:p>
            <a:r>
              <a:rPr lang="en-GB" dirty="0"/>
              <a:t>Demand peaks are smoothed in forecast, meaning we could have more peak reduction</a:t>
            </a:r>
          </a:p>
          <a:p>
            <a:endParaRPr lang="en-GB" dirty="0"/>
          </a:p>
          <a:p>
            <a:pPr marL="342900" indent="-342900">
              <a:buFont typeface="+mj-lt"/>
              <a:buAutoNum type="arabicPeriod"/>
            </a:pPr>
            <a:endParaRPr lang="en-GB" dirty="0"/>
          </a:p>
        </p:txBody>
      </p:sp>
      <p:pic>
        <p:nvPicPr>
          <p:cNvPr id="12" name="Picture 11">
            <a:extLst>
              <a:ext uri="{FF2B5EF4-FFF2-40B4-BE49-F238E27FC236}">
                <a16:creationId xmlns:a16="http://schemas.microsoft.com/office/drawing/2014/main" id="{E8386E05-3176-4A74-A416-DE8834C3DB7F}"/>
              </a:ext>
            </a:extLst>
          </p:cNvPr>
          <p:cNvPicPr>
            <a:picLocks noChangeAspect="1"/>
          </p:cNvPicPr>
          <p:nvPr/>
        </p:nvPicPr>
        <p:blipFill>
          <a:blip r:embed="rId2"/>
          <a:stretch>
            <a:fillRect/>
          </a:stretch>
        </p:blipFill>
        <p:spPr>
          <a:xfrm>
            <a:off x="1066800" y="1613749"/>
            <a:ext cx="7877362" cy="4338995"/>
          </a:xfrm>
          <a:prstGeom prst="rect">
            <a:avLst/>
          </a:prstGeom>
        </p:spPr>
      </p:pic>
      <p:pic>
        <p:nvPicPr>
          <p:cNvPr id="14" name="Picture 13">
            <a:extLst>
              <a:ext uri="{FF2B5EF4-FFF2-40B4-BE49-F238E27FC236}">
                <a16:creationId xmlns:a16="http://schemas.microsoft.com/office/drawing/2014/main" id="{7037FD0C-6891-46AB-99AB-AE39EB45DE45}"/>
              </a:ext>
            </a:extLst>
          </p:cNvPr>
          <p:cNvPicPr>
            <a:picLocks noChangeAspect="1"/>
          </p:cNvPicPr>
          <p:nvPr/>
        </p:nvPicPr>
        <p:blipFill>
          <a:blip r:embed="rId3"/>
          <a:stretch>
            <a:fillRect/>
          </a:stretch>
        </p:blipFill>
        <p:spPr>
          <a:xfrm>
            <a:off x="7305872" y="4027932"/>
            <a:ext cx="3868726" cy="2132923"/>
          </a:xfrm>
          <a:prstGeom prst="rect">
            <a:avLst/>
          </a:prstGeom>
        </p:spPr>
      </p:pic>
      <p:sp>
        <p:nvSpPr>
          <p:cNvPr id="15" name="Oval 14">
            <a:extLst>
              <a:ext uri="{FF2B5EF4-FFF2-40B4-BE49-F238E27FC236}">
                <a16:creationId xmlns:a16="http://schemas.microsoft.com/office/drawing/2014/main" id="{BA56BBD7-E15C-4359-BCBD-D5150EB983F9}"/>
              </a:ext>
            </a:extLst>
          </p:cNvPr>
          <p:cNvSpPr/>
          <p:nvPr/>
        </p:nvSpPr>
        <p:spPr>
          <a:xfrm>
            <a:off x="9425269" y="4685600"/>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448E9F3-705C-47F8-8287-2045AF47B31F}"/>
              </a:ext>
            </a:extLst>
          </p:cNvPr>
          <p:cNvSpPr txBox="1"/>
          <p:nvPr/>
        </p:nvSpPr>
        <p:spPr>
          <a:xfrm>
            <a:off x="7756706" y="4400401"/>
            <a:ext cx="2932386" cy="400110"/>
          </a:xfrm>
          <a:prstGeom prst="rect">
            <a:avLst/>
          </a:prstGeom>
          <a:noFill/>
        </p:spPr>
        <p:txBody>
          <a:bodyPr wrap="square" rtlCol="0">
            <a:spAutoFit/>
          </a:bodyPr>
          <a:lstStyle/>
          <a:p>
            <a:r>
              <a:rPr lang="en-GB" sz="1000" dirty="0">
                <a:solidFill>
                  <a:srgbClr val="FF0000"/>
                </a:solidFill>
              </a:rPr>
              <a:t>Over forecast of PV peak leads to Charging from Grid</a:t>
            </a:r>
          </a:p>
        </p:txBody>
      </p:sp>
      <p:sp>
        <p:nvSpPr>
          <p:cNvPr id="17" name="Oval 16">
            <a:extLst>
              <a:ext uri="{FF2B5EF4-FFF2-40B4-BE49-F238E27FC236}">
                <a16:creationId xmlns:a16="http://schemas.microsoft.com/office/drawing/2014/main" id="{28B71875-82E8-4554-971E-9E28B3017447}"/>
              </a:ext>
            </a:extLst>
          </p:cNvPr>
          <p:cNvSpPr/>
          <p:nvPr/>
        </p:nvSpPr>
        <p:spPr>
          <a:xfrm>
            <a:off x="8691577" y="5001903"/>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BD18F09F-C36F-46FE-82C8-59E9B9A78AF4}"/>
              </a:ext>
            </a:extLst>
          </p:cNvPr>
          <p:cNvPicPr>
            <a:picLocks noChangeAspect="1"/>
          </p:cNvPicPr>
          <p:nvPr/>
        </p:nvPicPr>
        <p:blipFill>
          <a:blip r:embed="rId4"/>
          <a:stretch>
            <a:fillRect/>
          </a:stretch>
        </p:blipFill>
        <p:spPr>
          <a:xfrm>
            <a:off x="6280707" y="1613749"/>
            <a:ext cx="2879309" cy="1158184"/>
          </a:xfrm>
          <a:prstGeom prst="rect">
            <a:avLst/>
          </a:prstGeom>
        </p:spPr>
      </p:pic>
      <p:sp>
        <p:nvSpPr>
          <p:cNvPr id="20" name="TextBox 19">
            <a:extLst>
              <a:ext uri="{FF2B5EF4-FFF2-40B4-BE49-F238E27FC236}">
                <a16:creationId xmlns:a16="http://schemas.microsoft.com/office/drawing/2014/main" id="{C854DB6F-FBB7-4002-B906-91A68A91A126}"/>
              </a:ext>
            </a:extLst>
          </p:cNvPr>
          <p:cNvSpPr txBox="1"/>
          <p:nvPr/>
        </p:nvSpPr>
        <p:spPr>
          <a:xfrm>
            <a:off x="7820889" y="5468503"/>
            <a:ext cx="2932386" cy="246221"/>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Under use of PV in early hours</a:t>
            </a:r>
          </a:p>
        </p:txBody>
      </p:sp>
      <p:cxnSp>
        <p:nvCxnSpPr>
          <p:cNvPr id="22" name="Straight Arrow Connector 21">
            <a:extLst>
              <a:ext uri="{FF2B5EF4-FFF2-40B4-BE49-F238E27FC236}">
                <a16:creationId xmlns:a16="http://schemas.microsoft.com/office/drawing/2014/main" id="{67319965-4BE6-4693-BEFC-E0D3F88A3875}"/>
              </a:ext>
            </a:extLst>
          </p:cNvPr>
          <p:cNvCxnSpPr>
            <a:endCxn id="17" idx="2"/>
          </p:cNvCxnSpPr>
          <p:nvPr/>
        </p:nvCxnSpPr>
        <p:spPr>
          <a:xfrm flipV="1">
            <a:off x="8292662" y="5234535"/>
            <a:ext cx="398915" cy="198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7DB0AA-FB8B-4FE8-9517-50445B045718}"/>
              </a:ext>
            </a:extLst>
          </p:cNvPr>
          <p:cNvCxnSpPr>
            <a:cxnSpLocks/>
          </p:cNvCxnSpPr>
          <p:nvPr/>
        </p:nvCxnSpPr>
        <p:spPr>
          <a:xfrm>
            <a:off x="9333095" y="4704262"/>
            <a:ext cx="158126" cy="89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BD1FC32-369B-450D-8029-BBA2BB602261}"/>
              </a:ext>
            </a:extLst>
          </p:cNvPr>
          <p:cNvSpPr/>
          <p:nvPr/>
        </p:nvSpPr>
        <p:spPr>
          <a:xfrm>
            <a:off x="7748694" y="1708049"/>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49032650-379B-42F6-8CB9-4274BAC8EC33}"/>
              </a:ext>
            </a:extLst>
          </p:cNvPr>
          <p:cNvSpPr txBox="1"/>
          <p:nvPr/>
        </p:nvSpPr>
        <p:spPr>
          <a:xfrm>
            <a:off x="6335558" y="2229586"/>
            <a:ext cx="2932386" cy="400110"/>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Smoothing of forecast demand peak, reduces peak reduction</a:t>
            </a:r>
          </a:p>
        </p:txBody>
      </p:sp>
    </p:spTree>
    <p:extLst>
      <p:ext uri="{BB962C8B-B14F-4D97-AF65-F5344CB8AC3E}">
        <p14:creationId xmlns:p14="http://schemas.microsoft.com/office/powerpoint/2010/main" val="180443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1</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stretch>
            <a:fillRect/>
          </a:stretch>
        </p:blipFill>
        <p:spPr>
          <a:xfrm>
            <a:off x="2686444" y="1608176"/>
            <a:ext cx="7920000" cy="2810068"/>
          </a:xfrm>
          <a:prstGeom prst="rect">
            <a:avLst/>
          </a:prstGeom>
        </p:spPr>
      </p:pic>
      <p:pic>
        <p:nvPicPr>
          <p:cNvPr id="6" name="Picture 5">
            <a:extLst>
              <a:ext uri="{FF2B5EF4-FFF2-40B4-BE49-F238E27FC236}">
                <a16:creationId xmlns:a16="http://schemas.microsoft.com/office/drawing/2014/main" id="{8D75B99E-5D55-4401-84C2-74E59FC7BC09}"/>
              </a:ext>
            </a:extLst>
          </p:cNvPr>
          <p:cNvPicPr>
            <a:picLocks noChangeAspect="1"/>
          </p:cNvPicPr>
          <p:nvPr/>
        </p:nvPicPr>
        <p:blipFill rotWithShape="1">
          <a:blip r:embed="rId4"/>
          <a:srcRect r="14552"/>
          <a:stretch/>
        </p:blipFill>
        <p:spPr>
          <a:xfrm>
            <a:off x="707346" y="4726924"/>
            <a:ext cx="10417854" cy="1604084"/>
          </a:xfrm>
          <a:prstGeom prst="rect">
            <a:avLst/>
          </a:prstGeom>
        </p:spPr>
      </p:pic>
    </p:spTree>
    <p:extLst>
      <p:ext uri="{BB962C8B-B14F-4D97-AF65-F5344CB8AC3E}">
        <p14:creationId xmlns:p14="http://schemas.microsoft.com/office/powerpoint/2010/main" val="189112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2</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alphaModFix amt="50000"/>
          </a:blip>
          <a:stretch>
            <a:fillRect/>
          </a:stretch>
        </p:blipFill>
        <p:spPr>
          <a:xfrm>
            <a:off x="2232397" y="1542532"/>
            <a:ext cx="7946925" cy="2819621"/>
          </a:xfrm>
          <a:prstGeom prst="rect">
            <a:avLst/>
          </a:prstGeom>
        </p:spPr>
      </p:pic>
      <p:pic>
        <p:nvPicPr>
          <p:cNvPr id="5" name="Picture 4">
            <a:extLst>
              <a:ext uri="{FF2B5EF4-FFF2-40B4-BE49-F238E27FC236}">
                <a16:creationId xmlns:a16="http://schemas.microsoft.com/office/drawing/2014/main" id="{DF0D107A-F5A8-476D-BE80-2D27B553C786}"/>
              </a:ext>
            </a:extLst>
          </p:cNvPr>
          <p:cNvPicPr>
            <a:picLocks noChangeAspect="1"/>
          </p:cNvPicPr>
          <p:nvPr/>
        </p:nvPicPr>
        <p:blipFill>
          <a:blip r:embed="rId4"/>
          <a:stretch>
            <a:fillRect/>
          </a:stretch>
        </p:blipFill>
        <p:spPr>
          <a:xfrm>
            <a:off x="2232397" y="1553732"/>
            <a:ext cx="7920000" cy="2785477"/>
          </a:xfrm>
          <a:prstGeom prst="rect">
            <a:avLst/>
          </a:prstGeom>
        </p:spPr>
      </p:pic>
      <p:pic>
        <p:nvPicPr>
          <p:cNvPr id="9" name="Picture 8">
            <a:extLst>
              <a:ext uri="{FF2B5EF4-FFF2-40B4-BE49-F238E27FC236}">
                <a16:creationId xmlns:a16="http://schemas.microsoft.com/office/drawing/2014/main" id="{A456592D-4304-4906-96C6-1DBDFE415620}"/>
              </a:ext>
            </a:extLst>
          </p:cNvPr>
          <p:cNvPicPr>
            <a:picLocks noChangeAspect="1"/>
          </p:cNvPicPr>
          <p:nvPr/>
        </p:nvPicPr>
        <p:blipFill rotWithShape="1">
          <a:blip r:embed="rId5"/>
          <a:srcRect l="1178" t="670" r="10" b="1241"/>
          <a:stretch/>
        </p:blipFill>
        <p:spPr>
          <a:xfrm>
            <a:off x="907807" y="4559416"/>
            <a:ext cx="10569179" cy="1617523"/>
          </a:xfrm>
          <a:prstGeom prst="rect">
            <a:avLst/>
          </a:prstGeom>
          <a:solidFill>
            <a:schemeClr val="bg1"/>
          </a:solidFill>
        </p:spPr>
      </p:pic>
      <p:sp>
        <p:nvSpPr>
          <p:cNvPr id="10" name="Oval 9">
            <a:extLst>
              <a:ext uri="{FF2B5EF4-FFF2-40B4-BE49-F238E27FC236}">
                <a16:creationId xmlns:a16="http://schemas.microsoft.com/office/drawing/2014/main" id="{BE84BF79-A738-4C51-ACA9-D14023995D4B}"/>
              </a:ext>
            </a:extLst>
          </p:cNvPr>
          <p:cNvSpPr/>
          <p:nvPr/>
        </p:nvSpPr>
        <p:spPr>
          <a:xfrm>
            <a:off x="2762118" y="3110118"/>
            <a:ext cx="125073"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1B82526F-A47B-44B9-B60F-893009A0EE0F}"/>
              </a:ext>
            </a:extLst>
          </p:cNvPr>
          <p:cNvSpPr txBox="1"/>
          <p:nvPr/>
        </p:nvSpPr>
        <p:spPr>
          <a:xfrm>
            <a:off x="1031059" y="3832309"/>
            <a:ext cx="2932386"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More use of PV in early hours</a:t>
            </a:r>
          </a:p>
        </p:txBody>
      </p:sp>
      <p:cxnSp>
        <p:nvCxnSpPr>
          <p:cNvPr id="12" name="Straight Arrow Connector 11">
            <a:extLst>
              <a:ext uri="{FF2B5EF4-FFF2-40B4-BE49-F238E27FC236}">
                <a16:creationId xmlns:a16="http://schemas.microsoft.com/office/drawing/2014/main" id="{D5C9C4B9-6239-4545-9967-BB765B9E512D}"/>
              </a:ext>
            </a:extLst>
          </p:cNvPr>
          <p:cNvCxnSpPr>
            <a:cxnSpLocks/>
            <a:endCxn id="10" idx="2"/>
          </p:cNvCxnSpPr>
          <p:nvPr/>
        </p:nvCxnSpPr>
        <p:spPr>
          <a:xfrm flipV="1">
            <a:off x="2363203" y="3295224"/>
            <a:ext cx="398915" cy="38251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78B910-30B2-4A62-8D77-7D11AB41E900}"/>
              </a:ext>
            </a:extLst>
          </p:cNvPr>
          <p:cNvCxnSpPr/>
          <p:nvPr/>
        </p:nvCxnSpPr>
        <p:spPr>
          <a:xfrm>
            <a:off x="6223288" y="2509225"/>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214F8C9-BA32-45E0-B2C9-9D8366F136C4}"/>
              </a:ext>
            </a:extLst>
          </p:cNvPr>
          <p:cNvSpPr txBox="1"/>
          <p:nvPr/>
        </p:nvSpPr>
        <p:spPr>
          <a:xfrm>
            <a:off x="1442868" y="2128886"/>
            <a:ext cx="6001930"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Less use of PV over peak hours, which may be impacted by un- forecast cloud cover</a:t>
            </a:r>
          </a:p>
        </p:txBody>
      </p:sp>
      <p:cxnSp>
        <p:nvCxnSpPr>
          <p:cNvPr id="16" name="Straight Arrow Connector 15">
            <a:extLst>
              <a:ext uri="{FF2B5EF4-FFF2-40B4-BE49-F238E27FC236}">
                <a16:creationId xmlns:a16="http://schemas.microsoft.com/office/drawing/2014/main" id="{2DAFB516-5545-4D60-9674-CF3CB9C9D55C}"/>
              </a:ext>
            </a:extLst>
          </p:cNvPr>
          <p:cNvCxnSpPr/>
          <p:nvPr/>
        </p:nvCxnSpPr>
        <p:spPr>
          <a:xfrm>
            <a:off x="4071688" y="2519296"/>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496F66-D18C-4C47-86D1-75B32DBFA6B0}"/>
              </a:ext>
            </a:extLst>
          </p:cNvPr>
          <p:cNvCxnSpPr>
            <a:cxnSpLocks/>
          </p:cNvCxnSpPr>
          <p:nvPr/>
        </p:nvCxnSpPr>
        <p:spPr>
          <a:xfrm>
            <a:off x="3028888" y="2664000"/>
            <a:ext cx="0" cy="456189"/>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12BA5B8-8E2E-419D-938A-A534804144ED}"/>
              </a:ext>
            </a:extLst>
          </p:cNvPr>
          <p:cNvSpPr/>
          <p:nvPr/>
        </p:nvSpPr>
        <p:spPr>
          <a:xfrm>
            <a:off x="3804917" y="3101133"/>
            <a:ext cx="158528"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0A245CD-DADF-4D84-B367-D06382BE8AE7}"/>
              </a:ext>
            </a:extLst>
          </p:cNvPr>
          <p:cNvCxnSpPr>
            <a:cxnSpLocks/>
            <a:stCxn id="11" idx="0"/>
          </p:cNvCxnSpPr>
          <p:nvPr/>
        </p:nvCxnSpPr>
        <p:spPr>
          <a:xfrm flipV="1">
            <a:off x="2497252" y="3463179"/>
            <a:ext cx="1361942" cy="36913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3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3</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4334CECB-8A99-4264-ACF7-8B323E428DD5}"/>
              </a:ext>
            </a:extLst>
          </p:cNvPr>
          <p:cNvPicPr>
            <a:picLocks noChangeAspect="1"/>
          </p:cNvPicPr>
          <p:nvPr/>
        </p:nvPicPr>
        <p:blipFill>
          <a:blip r:embed="rId3"/>
          <a:stretch>
            <a:fillRect/>
          </a:stretch>
        </p:blipFill>
        <p:spPr>
          <a:xfrm>
            <a:off x="3002400" y="1594993"/>
            <a:ext cx="6717600" cy="2678637"/>
          </a:xfrm>
          <a:prstGeom prst="rect">
            <a:avLst/>
          </a:prstGeom>
        </p:spPr>
      </p:pic>
      <p:pic>
        <p:nvPicPr>
          <p:cNvPr id="24" name="Picture 23">
            <a:extLst>
              <a:ext uri="{FF2B5EF4-FFF2-40B4-BE49-F238E27FC236}">
                <a16:creationId xmlns:a16="http://schemas.microsoft.com/office/drawing/2014/main" id="{D677EF01-F165-4458-8DF0-AA988C3CAFFE}"/>
              </a:ext>
            </a:extLst>
          </p:cNvPr>
          <p:cNvPicPr>
            <a:picLocks noChangeAspect="1"/>
          </p:cNvPicPr>
          <p:nvPr/>
        </p:nvPicPr>
        <p:blipFill rotWithShape="1">
          <a:blip r:embed="rId4"/>
          <a:srcRect l="1174" t="5598" r="1685" b="610"/>
          <a:stretch/>
        </p:blipFill>
        <p:spPr>
          <a:xfrm>
            <a:off x="849677" y="4471741"/>
            <a:ext cx="10770119" cy="1307507"/>
          </a:xfrm>
          <a:prstGeom prst="rect">
            <a:avLst/>
          </a:prstGeom>
          <a:solidFill>
            <a:schemeClr val="bg1"/>
          </a:solidFill>
        </p:spPr>
      </p:pic>
      <p:sp>
        <p:nvSpPr>
          <p:cNvPr id="26" name="TextBox 25">
            <a:extLst>
              <a:ext uri="{FF2B5EF4-FFF2-40B4-BE49-F238E27FC236}">
                <a16:creationId xmlns:a16="http://schemas.microsoft.com/office/drawing/2014/main" id="{E2B95B94-443E-4068-9342-5E5B0E058B6B}"/>
              </a:ext>
            </a:extLst>
          </p:cNvPr>
          <p:cNvSpPr txBox="1"/>
          <p:nvPr/>
        </p:nvSpPr>
        <p:spPr>
          <a:xfrm>
            <a:off x="1031059" y="3832309"/>
            <a:ext cx="2932386" cy="400110"/>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Optimisation reflects probability of under forecasting peaks via new Peak Risk Factor</a:t>
            </a:r>
          </a:p>
        </p:txBody>
      </p:sp>
      <p:cxnSp>
        <p:nvCxnSpPr>
          <p:cNvPr id="30" name="Straight Arrow Connector 29">
            <a:extLst>
              <a:ext uri="{FF2B5EF4-FFF2-40B4-BE49-F238E27FC236}">
                <a16:creationId xmlns:a16="http://schemas.microsoft.com/office/drawing/2014/main" id="{CA94D821-90BA-434E-80D9-A8284387D668}"/>
              </a:ext>
            </a:extLst>
          </p:cNvPr>
          <p:cNvCxnSpPr>
            <a:cxnSpLocks/>
            <a:stCxn id="26" idx="0"/>
          </p:cNvCxnSpPr>
          <p:nvPr/>
        </p:nvCxnSpPr>
        <p:spPr>
          <a:xfrm flipV="1">
            <a:off x="2497252" y="2673832"/>
            <a:ext cx="1368453" cy="11584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F6C8BB8-BA1B-4529-8BCA-666E07E1BE55}"/>
              </a:ext>
            </a:extLst>
          </p:cNvPr>
          <p:cNvCxnSpPr>
            <a:cxnSpLocks/>
          </p:cNvCxnSpPr>
          <p:nvPr/>
        </p:nvCxnSpPr>
        <p:spPr>
          <a:xfrm>
            <a:off x="3963445" y="4032365"/>
            <a:ext cx="7532770" cy="43937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329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2 Results</a:t>
            </a:r>
          </a:p>
        </p:txBody>
      </p:sp>
      <p:pic>
        <p:nvPicPr>
          <p:cNvPr id="5" name="Picture 4">
            <a:extLst>
              <a:ext uri="{FF2B5EF4-FFF2-40B4-BE49-F238E27FC236}">
                <a16:creationId xmlns:a16="http://schemas.microsoft.com/office/drawing/2014/main" id="{FC26CFE1-5BD0-4069-89D0-B5A51C9840B0}"/>
              </a:ext>
            </a:extLst>
          </p:cNvPr>
          <p:cNvPicPr>
            <a:picLocks noChangeAspect="1"/>
          </p:cNvPicPr>
          <p:nvPr/>
        </p:nvPicPr>
        <p:blipFill>
          <a:blip r:embed="rId2"/>
          <a:stretch>
            <a:fillRect/>
          </a:stretch>
        </p:blipFill>
        <p:spPr>
          <a:xfrm>
            <a:off x="5129506" y="581406"/>
            <a:ext cx="5302588" cy="5634000"/>
          </a:xfrm>
          <a:prstGeom prst="rect">
            <a:avLst/>
          </a:prstGeom>
          <a:solidFill>
            <a:schemeClr val="bg1"/>
          </a:solidFill>
        </p:spPr>
      </p:pic>
    </p:spTree>
    <p:extLst>
      <p:ext uri="{BB962C8B-B14F-4D97-AF65-F5344CB8AC3E}">
        <p14:creationId xmlns:p14="http://schemas.microsoft.com/office/powerpoint/2010/main" val="11519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3</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2019-12-18 to 2019-12-24</a:t>
            </a:r>
            <a:endParaRPr lang="en-GB" dirty="0">
              <a:highlight>
                <a:srgbClr val="FFFF00"/>
              </a:highlight>
            </a:endParaRPr>
          </a:p>
        </p:txBody>
      </p:sp>
    </p:spTree>
    <p:extLst>
      <p:ext uri="{BB962C8B-B14F-4D97-AF65-F5344CB8AC3E}">
        <p14:creationId xmlns:p14="http://schemas.microsoft.com/office/powerpoint/2010/main" val="4273607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3097865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lnSpcReduction="10000"/>
          </a:bodyPr>
          <a:lstStyle/>
          <a:p>
            <a:r>
              <a:rPr lang="en-GB" dirty="0"/>
              <a:t>Forecast Model Tunning:</a:t>
            </a:r>
          </a:p>
          <a:p>
            <a:pPr lvl="1"/>
            <a:r>
              <a:rPr lang="en-GB"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 [IN PROGRESS]</a:t>
            </a:r>
          </a:p>
          <a:p>
            <a:pPr lvl="1"/>
            <a:r>
              <a:rPr lang="en-GB" dirty="0"/>
              <a:t>Forecast creation automation</a:t>
            </a:r>
          </a:p>
          <a:p>
            <a:r>
              <a:rPr lang="en-GB" dirty="0"/>
              <a:t>Optimisation Model Improvements:</a:t>
            </a:r>
          </a:p>
          <a:p>
            <a:pPr lvl="1"/>
            <a:r>
              <a:rPr lang="en-GB" dirty="0"/>
              <a:t>Move into Optimisation Solver [NOT DOING]</a:t>
            </a:r>
          </a:p>
          <a:p>
            <a:pPr lvl="1"/>
            <a:r>
              <a:rPr lang="en-GB" dirty="0"/>
              <a:t>Strategy for solar ramping periods [DONE]</a:t>
            </a:r>
          </a:p>
          <a:p>
            <a:pPr lvl="1"/>
            <a:r>
              <a:rPr lang="en-GB" dirty="0"/>
              <a:t>Remove solar ramping period strategy and focus on using low levels of solar throughout day [TOM – DONE]</a:t>
            </a:r>
          </a:p>
          <a:p>
            <a:pPr lvl="1"/>
            <a:r>
              <a:rPr lang="en-GB" dirty="0"/>
              <a:t>New Strategy for Demand Peak Under forecast [RICH]</a:t>
            </a:r>
          </a:p>
          <a:p>
            <a:pPr lvl="1"/>
            <a:endParaRPr lang="en-GB" dirty="0"/>
          </a:p>
          <a:p>
            <a:pPr lvl="1"/>
            <a:r>
              <a:rPr lang="en-GB" dirty="0"/>
              <a:t>Next challenge is winter months so less solar available and more demand, may need new strategy </a:t>
            </a:r>
          </a:p>
        </p:txBody>
      </p:sp>
    </p:spTree>
    <p:extLst>
      <p:ext uri="{BB962C8B-B14F-4D97-AF65-F5344CB8AC3E}">
        <p14:creationId xmlns:p14="http://schemas.microsoft.com/office/powerpoint/2010/main" val="6872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spTree>
    <p:extLst>
      <p:ext uri="{BB962C8B-B14F-4D97-AF65-F5344CB8AC3E}">
        <p14:creationId xmlns:p14="http://schemas.microsoft.com/office/powerpoint/2010/main" val="1949355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Python Optimisation</a:t>
            </a:r>
          </a:p>
        </p:txBody>
      </p:sp>
      <p:pic>
        <p:nvPicPr>
          <p:cNvPr id="7" name="Picture 6">
            <a:hlinkClick r:id="rId2"/>
            <a:extLst>
              <a:ext uri="{FF2B5EF4-FFF2-40B4-BE49-F238E27FC236}">
                <a16:creationId xmlns:a16="http://schemas.microsoft.com/office/drawing/2014/main" id="{FBF6273A-93BD-4A89-92C5-A8F862A2BB92}"/>
              </a:ext>
            </a:extLst>
          </p:cNvPr>
          <p:cNvPicPr>
            <a:picLocks noChangeAspect="1"/>
          </p:cNvPicPr>
          <p:nvPr/>
        </p:nvPicPr>
        <p:blipFill>
          <a:blip r:embed="rId3"/>
          <a:stretch>
            <a:fillRect/>
          </a:stretch>
        </p:blipFill>
        <p:spPr>
          <a:xfrm>
            <a:off x="729780" y="1090975"/>
            <a:ext cx="4158188" cy="5070190"/>
          </a:xfrm>
          <a:prstGeom prst="rect">
            <a:avLst/>
          </a:prstGeom>
        </p:spPr>
      </p:pic>
    </p:spTree>
    <p:extLst>
      <p:ext uri="{BB962C8B-B14F-4D97-AF65-F5344CB8AC3E}">
        <p14:creationId xmlns:p14="http://schemas.microsoft.com/office/powerpoint/2010/main" val="1342664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900</TotalTime>
  <Words>1866</Words>
  <Application>Microsoft Office PowerPoint</Application>
  <PresentationFormat>Widescreen</PresentationFormat>
  <Paragraphs>266</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V1</vt:lpstr>
      <vt:lpstr>Battery Optimisation V2 – Optimise by Hand</vt:lpstr>
      <vt:lpstr>Task 1 Battery Optimisation V2 – Optimise by Hand</vt:lpstr>
      <vt:lpstr>Task 1 Results</vt:lpstr>
      <vt:lpstr>Task 2</vt:lpstr>
      <vt:lpstr>Solar Forecast Model V3</vt:lpstr>
      <vt:lpstr>Demand Forecast Model V1</vt:lpstr>
      <vt:lpstr>Forecast vs Actual Comparison - Task 1 Week</vt:lpstr>
      <vt:lpstr>Forecast Model Back Test Comparison – Task 1 Week</vt:lpstr>
      <vt:lpstr>Battery Schedule vs Actual PV / Demand</vt:lpstr>
      <vt:lpstr>Task 2 Battery Optimisation V3 – Optimise by Hand Run 1</vt:lpstr>
      <vt:lpstr>Task 2 Battery Optimisation V3 – Optimise by Hand Run 2</vt:lpstr>
      <vt:lpstr>Task 3 Battery Optimisation V3 – Optimise by Hand Run 3</vt:lpstr>
      <vt:lpstr>Task 2 Results</vt:lpstr>
      <vt:lpstr>Task 3</vt:lpstr>
      <vt:lpstr>Demand Forecast Model V1</vt:lpstr>
      <vt:lpstr>Next Steps</vt:lpstr>
      <vt:lpstr>Appendix 1 – Architecture Research</vt:lpstr>
      <vt:lpstr>Azure Architecture Templates</vt:lpstr>
      <vt:lpstr>AWS Architecture Templates</vt:lpstr>
      <vt:lpstr>Python Optimisation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97</cp:revision>
  <dcterms:created xsi:type="dcterms:W3CDTF">2021-01-30T12:11:34Z</dcterms:created>
  <dcterms:modified xsi:type="dcterms:W3CDTF">2021-03-06T01:06:01Z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